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Microsoft_Equation1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95" r:id="rId4"/>
    <p:sldId id="302" r:id="rId5"/>
    <p:sldId id="257" r:id="rId6"/>
    <p:sldId id="261" r:id="rId7"/>
    <p:sldId id="260" r:id="rId8"/>
    <p:sldId id="265" r:id="rId9"/>
    <p:sldId id="269" r:id="rId10"/>
    <p:sldId id="296" r:id="rId11"/>
    <p:sldId id="274" r:id="rId12"/>
    <p:sldId id="264" r:id="rId13"/>
    <p:sldId id="268" r:id="rId14"/>
    <p:sldId id="267" r:id="rId15"/>
    <p:sldId id="263" r:id="rId16"/>
    <p:sldId id="270" r:id="rId17"/>
    <p:sldId id="262" r:id="rId18"/>
    <p:sldId id="275" r:id="rId19"/>
    <p:sldId id="292" r:id="rId20"/>
    <p:sldId id="300" r:id="rId21"/>
    <p:sldId id="293" r:id="rId22"/>
    <p:sldId id="303" r:id="rId23"/>
    <p:sldId id="305" r:id="rId24"/>
    <p:sldId id="304" r:id="rId25"/>
    <p:sldId id="279" r:id="rId26"/>
    <p:sldId id="273" r:id="rId27"/>
    <p:sldId id="278" r:id="rId28"/>
    <p:sldId id="301" r:id="rId29"/>
    <p:sldId id="281" r:id="rId30"/>
    <p:sldId id="283" r:id="rId31"/>
    <p:sldId id="286" r:id="rId32"/>
    <p:sldId id="287" r:id="rId33"/>
    <p:sldId id="277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79" autoAdjust="0"/>
    <p:restoredTop sz="99487" autoAdjust="0"/>
  </p:normalViewPr>
  <p:slideViewPr>
    <p:cSldViewPr snapToGrid="0" snapToObjects="1" showGuides="1">
      <p:cViewPr varScale="1">
        <p:scale>
          <a:sx n="96" d="100"/>
          <a:sy n="96" d="100"/>
        </p:scale>
        <p:origin x="-7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-1" y="6538912"/>
            <a:ext cx="2636687" cy="365125"/>
          </a:xfrm>
          <a:prstGeom prst="rect">
            <a:avLst/>
          </a:prstGeom>
        </p:spPr>
        <p:txBody>
          <a:bodyPr/>
          <a:lstStyle/>
          <a:p>
            <a:fld id="{1F3AD7CA-33C3-254D-82E1-CD00795620EE}" type="datetimeFigureOut">
              <a:rPr lang="en-US" smtClean="0"/>
              <a:pPr/>
              <a:t>11/6/20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19554"/>
            <a:ext cx="242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Rumbach – AME20216</a:t>
            </a:r>
            <a:endParaRPr lang="en-US" sz="140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717808" y="6519554"/>
            <a:ext cx="39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691595-97B4-9642-B07B-F9CBAE718845}" type="slidenum">
              <a:rPr lang="en-US" sz="1400" smtClean="0"/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4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5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oleObject" Target="../embeddings/oleObject14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3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6.bin"/><Relationship Id="rId6" Type="http://schemas.openxmlformats.org/officeDocument/2006/relationships/image" Target="../media/image4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nuQyKGuXJOs&amp;index=5&amp;list=PL0EC6527BE871ABA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oleObject" Target="../embeddings/Microsoft_Equation1.bin"/><Relationship Id="rId7" Type="http://schemas.openxmlformats.org/officeDocument/2006/relationships/image" Target="../media/image5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57.emf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62.emf"/><Relationship Id="rId5" Type="http://schemas.openxmlformats.org/officeDocument/2006/relationships/image" Target="../media/image63.gif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73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3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6" Type="http://schemas.openxmlformats.org/officeDocument/2006/relationships/image" Target="../media/image7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gif"/><Relationship Id="rId3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4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jpg"/><Relationship Id="rId5" Type="http://schemas.openxmlformats.org/officeDocument/2006/relationships/image" Target="../media/image96.jpg"/><Relationship Id="rId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24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8.emf"/><Relationship Id="rId6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6.emf"/><Relationship Id="rId7" Type="http://schemas.openxmlformats.org/officeDocument/2006/relationships/image" Target="../media/image1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18.emf"/><Relationship Id="rId6" Type="http://schemas.openxmlformats.org/officeDocument/2006/relationships/image" Target="../media/image2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6.emf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90" y="1186323"/>
            <a:ext cx="5221420" cy="41771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2752" y="466203"/>
            <a:ext cx="5085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b="1" dirty="0" smtClean="0">
                <a:latin typeface="Engravers MT" charset="0"/>
                <a:ea typeface="Engravers MT" charset="0"/>
                <a:cs typeface="Engravers MT" charset="0"/>
              </a:rPr>
              <a:t>Sensor</a:t>
            </a:r>
            <a:endParaRPr lang="en-US" sz="6400" b="1" dirty="0">
              <a:latin typeface="Engravers MT" charset="0"/>
              <a:ea typeface="Engravers MT" charset="0"/>
              <a:cs typeface="Engravers M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8224" y="5040293"/>
            <a:ext cx="408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Chapter 6 and more!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221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Pyrometer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9417" y="1405753"/>
            <a:ext cx="3127957" cy="2834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61" y="797088"/>
            <a:ext cx="772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Determines temperature from infrared </a:t>
            </a:r>
            <a:r>
              <a:rPr lang="en-US" sz="2400" i="1" dirty="0" smtClean="0"/>
              <a:t>blackbody radiation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781589" y="1244349"/>
            <a:ext cx="5097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Useful for non-contact, high-</a:t>
            </a:r>
            <a:r>
              <a:rPr lang="en-US" sz="2200" dirty="0" err="1" smtClean="0"/>
              <a:t>temeprature</a:t>
            </a:r>
            <a:r>
              <a:rPr lang="en-US" sz="2200" dirty="0" smtClean="0"/>
              <a:t> measurements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61" y="4312380"/>
            <a:ext cx="2727450" cy="2545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709" y="2013790"/>
            <a:ext cx="4582156" cy="3799616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781589" y="5813406"/>
          <a:ext cx="3021708" cy="9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1" name="Equation" r:id="rId6" imgW="1498600" imgH="495300" progId="Equation.3">
                  <p:embed/>
                </p:oleObj>
              </mc:Choice>
              <mc:Fallback>
                <p:oleObj name="Equation" r:id="rId6" imgW="1498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589" y="5813406"/>
                        <a:ext cx="3021708" cy="99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7102868" y="5931135"/>
          <a:ext cx="1683083" cy="50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2" name="Equation" r:id="rId8" imgW="596900" imgH="177800" progId="Equation.3">
                  <p:embed/>
                </p:oleObj>
              </mc:Choice>
              <mc:Fallback>
                <p:oleObj name="Equation" r:id="rId8" imgW="596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868" y="5931135"/>
                        <a:ext cx="1683083" cy="50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87234" y="6489261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0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562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Temperature Measurements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5884" y="808451"/>
            <a:ext cx="848192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600" dirty="0" smtClean="0"/>
              <a:t> </a:t>
            </a:r>
            <a:r>
              <a:rPr lang="en-US" sz="2600" b="1" dirty="0" smtClean="0"/>
              <a:t>RTD or Thermistor</a:t>
            </a:r>
            <a:r>
              <a:rPr lang="en-US" sz="2600" dirty="0" smtClean="0"/>
              <a:t>: 200 – </a:t>
            </a:r>
            <a:r>
              <a:rPr lang="en-US" sz="2600" dirty="0" smtClean="0"/>
              <a:t>500K</a:t>
            </a:r>
            <a:endParaRPr lang="en-US" sz="2600" dirty="0" smtClean="0"/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600" b="1" dirty="0" smtClean="0"/>
              <a:t>Thermocouple</a:t>
            </a:r>
            <a:r>
              <a:rPr lang="en-US" sz="2600" dirty="0" smtClean="0"/>
              <a:t>: 200 – 1000K</a:t>
            </a:r>
          </a:p>
          <a:p>
            <a:pPr lvl="1">
              <a:spcAft>
                <a:spcPts val="1200"/>
              </a:spcAft>
              <a:buFont typeface="Arial"/>
              <a:buChar char="•"/>
            </a:pPr>
            <a:r>
              <a:rPr lang="en-US" sz="2600" dirty="0" smtClean="0"/>
              <a:t>Different “types” have different ranges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600" b="1" dirty="0" smtClean="0"/>
              <a:t>Pyrometer</a:t>
            </a:r>
            <a:r>
              <a:rPr lang="en-US" sz="2600" dirty="0" smtClean="0"/>
              <a:t>: </a:t>
            </a:r>
            <a:r>
              <a:rPr lang="en-US" sz="2600" i="1" dirty="0" smtClean="0"/>
              <a:t>T</a:t>
            </a:r>
            <a:r>
              <a:rPr lang="en-US" sz="2600" dirty="0" smtClean="0"/>
              <a:t> &gt; 750K – “non-contact”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08" y="3897907"/>
            <a:ext cx="2108200" cy="2546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3331" y="6444257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53" y="3898637"/>
            <a:ext cx="2727450" cy="2545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4" y="4209841"/>
            <a:ext cx="2700201" cy="22344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2038" y="3550087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257" y="3190919"/>
            <a:ext cx="1815558" cy="26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3513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Pitot</a:t>
            </a:r>
            <a:r>
              <a:rPr lang="en-US" sz="3600" b="1" dirty="0" smtClean="0"/>
              <a:t> Static Probe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90" y="972154"/>
            <a:ext cx="3813722" cy="2627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45" y="3888385"/>
            <a:ext cx="6570446" cy="2653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851128"/>
            <a:ext cx="41676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Measures fluid velocity </a:t>
            </a:r>
            <a:r>
              <a:rPr lang="en-US" sz="2800" i="1" dirty="0" smtClean="0"/>
              <a:t>u</a:t>
            </a:r>
            <a:r>
              <a:rPr lang="en-US" sz="2800" dirty="0" smtClean="0"/>
              <a:t> using Bernoulli’s law</a:t>
            </a:r>
          </a:p>
          <a:p>
            <a:endParaRPr lang="en-US" sz="2800" dirty="0" smtClean="0"/>
          </a:p>
          <a:p>
            <a:pPr>
              <a:buFont typeface="Arial"/>
              <a:buChar char="•"/>
            </a:pPr>
            <a:endParaRPr lang="en-US" sz="2800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614560"/>
              </p:ext>
            </p:extLst>
          </p:nvPr>
        </p:nvGraphicFramePr>
        <p:xfrm>
          <a:off x="3989345" y="2271323"/>
          <a:ext cx="2104460" cy="1162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2" name="Equation" r:id="rId5" imgW="711200" imgH="393700" progId="Equation.3">
                  <p:embed/>
                </p:oleObj>
              </mc:Choice>
              <mc:Fallback>
                <p:oleObj name="Equation" r:id="rId5" imgW="7112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45" y="2271323"/>
                        <a:ext cx="2104460" cy="11625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533282"/>
              </p:ext>
            </p:extLst>
          </p:nvPr>
        </p:nvGraphicFramePr>
        <p:xfrm>
          <a:off x="7078268" y="2161563"/>
          <a:ext cx="1950639" cy="1359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3" name="Equation" r:id="rId7" imgW="673100" imgH="469900" progId="Equation.3">
                  <p:embed/>
                </p:oleObj>
              </mc:Choice>
              <mc:Fallback>
                <p:oleObj name="Equation" r:id="rId7" imgW="673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268" y="2161563"/>
                        <a:ext cx="1950639" cy="135942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Arrow 1"/>
          <p:cNvSpPr/>
          <p:nvPr/>
        </p:nvSpPr>
        <p:spPr>
          <a:xfrm>
            <a:off x="6187873" y="2698370"/>
            <a:ext cx="741656" cy="359212"/>
          </a:xfrm>
          <a:prstGeom prst="rightArrow">
            <a:avLst/>
          </a:prstGeom>
          <a:solidFill>
            <a:srgbClr val="C0504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222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Rotameter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7" y="808451"/>
            <a:ext cx="27178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3154" y="670267"/>
            <a:ext cx="55810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Measures </a:t>
            </a:r>
            <a:r>
              <a:rPr lang="en-US" sz="2600" b="1" dirty="0" smtClean="0"/>
              <a:t>flow rate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Viscous drag causes a bead to levitate at a certain height.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32" y="1962929"/>
            <a:ext cx="3441700" cy="422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943" y="6338785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2632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Venturi</a:t>
            </a:r>
            <a:r>
              <a:rPr lang="en-US" sz="3600" b="1" dirty="0" smtClean="0"/>
              <a:t> Tube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11795"/>
            <a:ext cx="5004381" cy="2454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271" y="711993"/>
            <a:ext cx="8315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Some times called a “variable area flow meter”.</a:t>
            </a:r>
          </a:p>
          <a:p>
            <a:pPr algn="ctr"/>
            <a:r>
              <a:rPr lang="en-US" sz="2400" dirty="0" smtClean="0"/>
              <a:t>Uses Bernoulli’s law to measure </a:t>
            </a:r>
            <a:r>
              <a:rPr lang="en-US" sz="2400" b="1" dirty="0" smtClean="0"/>
              <a:t>flow rate </a:t>
            </a:r>
            <a:r>
              <a:rPr lang="en-US" sz="2400" i="1" smtClean="0"/>
              <a:t>Q = </a:t>
            </a:r>
            <a:r>
              <a:rPr lang="en-US" sz="2400" i="1" dirty="0" smtClean="0"/>
              <a:t>volume/sec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72" y="4530006"/>
            <a:ext cx="3941728" cy="2057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693" y="2919493"/>
            <a:ext cx="3575416" cy="322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4376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Hotwire Anemometer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2" y="1039016"/>
            <a:ext cx="31115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75096" y="2763833"/>
            <a:ext cx="4460903" cy="35849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5096" y="1148348"/>
            <a:ext cx="45284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Measures fluid velocity based on the convective cooling of a thin, heated wire.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37791" y="5484016"/>
            <a:ext cx="33184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Wire serves as both a resistive heater </a:t>
            </a:r>
            <a:r>
              <a:rPr lang="en-US" sz="2400" i="1" dirty="0" smtClean="0"/>
              <a:t>and</a:t>
            </a:r>
            <a:r>
              <a:rPr lang="en-US" sz="2400" dirty="0" smtClean="0"/>
              <a:t> as an RTD.</a:t>
            </a:r>
            <a:endParaRPr lang="en-US" sz="2400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hlieren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969"/>
          <a:stretch>
            <a:fillRect/>
          </a:stretch>
        </p:blipFill>
        <p:spPr>
          <a:xfrm>
            <a:off x="1263956" y="3695493"/>
            <a:ext cx="6057504" cy="284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884" y="162120"/>
            <a:ext cx="449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Schlieren Visualization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5236" y="932186"/>
            <a:ext cx="5876784" cy="20754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09121"/>
            <a:ext cx="5460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Schlieren</a:t>
            </a:r>
            <a:r>
              <a:rPr lang="en-US" sz="1400" dirty="0" smtClean="0"/>
              <a:t> video: https://</a:t>
            </a:r>
            <a:r>
              <a:rPr lang="en-US" sz="1400" dirty="0" err="1" smtClean="0"/>
              <a:t>www.youtube.com/watch?v</a:t>
            </a:r>
            <a:r>
              <a:rPr lang="en-US" sz="1400" dirty="0" smtClean="0"/>
              <a:t>=JhlEkEk7igs (11:10)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16364" y="3044932"/>
            <a:ext cx="8458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Optical system is highly sensitive to changes in gas density, often used to visualize </a:t>
            </a:r>
            <a:r>
              <a:rPr lang="en-US" sz="2200" b="1" dirty="0" smtClean="0"/>
              <a:t>shock waves</a:t>
            </a:r>
            <a:r>
              <a:rPr lang="en-US" sz="2200" dirty="0" smtClean="0"/>
              <a:t> in an hypersonic flow.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5566794" y="6170928"/>
            <a:ext cx="97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4.17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530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Particle Image </a:t>
            </a:r>
            <a:r>
              <a:rPr lang="en-US" sz="3600" b="1" dirty="0" err="1" smtClean="0"/>
              <a:t>Velocimetry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4471" y="6093275"/>
            <a:ext cx="7245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Flow Visualization: </a:t>
            </a:r>
          </a:p>
          <a:p>
            <a:r>
              <a:rPr lang="en-US" sz="1400" dirty="0" smtClean="0"/>
              <a:t>https://</a:t>
            </a:r>
            <a:r>
              <a:rPr lang="en-US" sz="1400" dirty="0" err="1" smtClean="0"/>
              <a:t>www.youtube.com/watch?v</a:t>
            </a:r>
            <a:r>
              <a:rPr lang="en-US" sz="1400" dirty="0" smtClean="0"/>
              <a:t>=</a:t>
            </a:r>
            <a:r>
              <a:rPr lang="en-US" sz="1400" dirty="0" err="1" smtClean="0"/>
              <a:t>nuQyKGuXJOs&amp;index</a:t>
            </a:r>
            <a:r>
              <a:rPr lang="en-US" sz="1400" dirty="0" smtClean="0"/>
              <a:t>=5&amp;list=PL0EC6527BE871ABA3 (11:00)</a:t>
            </a:r>
            <a:endParaRPr lang="en-US" sz="1400" dirty="0"/>
          </a:p>
        </p:txBody>
      </p:sp>
      <p:pic>
        <p:nvPicPr>
          <p:cNvPr id="7" name="Picture 6" descr="PIV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1" y="1418969"/>
            <a:ext cx="4406900" cy="474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785" y="2191042"/>
            <a:ext cx="2447832" cy="38186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8482" y="1485533"/>
            <a:ext cx="2741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532 nm green </a:t>
            </a:r>
            <a:r>
              <a:rPr lang="en-US" dirty="0" err="1" smtClean="0"/>
              <a:t>Nd:YAG</a:t>
            </a:r>
            <a:r>
              <a:rPr lang="en-US" dirty="0" smtClean="0"/>
              <a:t> laser</a:t>
            </a:r>
          </a:p>
          <a:p>
            <a:pPr algn="ctr"/>
            <a:r>
              <a:rPr lang="en-US" dirty="0" smtClean="0"/>
              <a:t>used as a flash bulb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8482" y="6047108"/>
            <a:ext cx="2654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https://</a:t>
            </a:r>
            <a:r>
              <a:rPr lang="en-US" sz="1400" dirty="0" err="1" smtClean="0"/>
              <a:t>web.engr.oregonstate.edu</a:t>
            </a:r>
            <a:endParaRPr lang="en-US" sz="1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690343" y="5035429"/>
          <a:ext cx="989753" cy="71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7" name="Equation" r:id="rId5" imgW="419100" imgH="304800" progId="Equation.3">
                  <p:embed/>
                </p:oleObj>
              </mc:Choice>
              <mc:Fallback>
                <p:oleObj name="Equation" r:id="rId5" imgW="419100" imgH="304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343" y="5035429"/>
                        <a:ext cx="989753" cy="7198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38500" y="819580"/>
            <a:ext cx="75208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Compares </a:t>
            </a:r>
            <a:r>
              <a:rPr lang="en-US" sz="2600" b="1" dirty="0" smtClean="0"/>
              <a:t>two</a:t>
            </a:r>
            <a:r>
              <a:rPr lang="en-US" sz="2600" dirty="0" smtClean="0"/>
              <a:t> successive images of “seed particles”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530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Particle Image </a:t>
            </a:r>
            <a:r>
              <a:rPr lang="en-US" sz="3600" b="1" dirty="0" err="1" smtClean="0"/>
              <a:t>Velocimetry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2070" y="801562"/>
            <a:ext cx="321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NACA Video: </a:t>
            </a:r>
            <a:r>
              <a:rPr lang="en-US" dirty="0" smtClean="0">
                <a:hlinkClick r:id="rId2"/>
              </a:rPr>
              <a:t>H2 Bubbles</a:t>
            </a:r>
            <a:r>
              <a:rPr lang="en-US" dirty="0" smtClean="0"/>
              <a:t> (11:00)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55680" y="1534324"/>
            <a:ext cx="5242368" cy="48376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8771" y="6394691"/>
            <a:ext cx="2358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 smtClean="0"/>
              <a:t>research.ae.utexas.edu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0" y="5083218"/>
            <a:ext cx="2336800" cy="1079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68" y="1497073"/>
            <a:ext cx="3804229" cy="19021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938" y="3562069"/>
            <a:ext cx="3942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Fog machines work surprisingly well at creating seed particles in gas.  Very small glass beads are often used in liquids.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9183"/>
            <a:ext cx="475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Ultrasonic Range Finder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57" y="1056518"/>
            <a:ext cx="38100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9" y="3871107"/>
            <a:ext cx="3648488" cy="27415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51045" y="856558"/>
            <a:ext cx="42383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Emits an ultrasonic pulse, waits for the echo</a:t>
            </a:r>
            <a:endParaRPr lang="en-US" sz="2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3858" y="1749110"/>
            <a:ext cx="2326898" cy="13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9742" y="2768838"/>
            <a:ext cx="2194257" cy="12898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1577" y="2922768"/>
            <a:ext cx="5487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/>
              <a:t>Δ</a:t>
            </a:r>
            <a:r>
              <a:rPr lang="en-US" sz="2600" i="1" dirty="0" err="1" smtClean="0"/>
              <a:t>t</a:t>
            </a:r>
            <a:endParaRPr lang="en-US" sz="2600" i="1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751045" y="2970862"/>
            <a:ext cx="2493442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01274"/>
              </p:ext>
            </p:extLst>
          </p:nvPr>
        </p:nvGraphicFramePr>
        <p:xfrm>
          <a:off x="6194425" y="5339012"/>
          <a:ext cx="1508125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Equation" r:id="rId6" imgW="495300" imgH="393700" progId="Equation.3">
                  <p:embed/>
                </p:oleObj>
              </mc:Choice>
              <mc:Fallback>
                <p:oleObj name="Equation" r:id="rId6" imgW="495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4425" y="5339012"/>
                        <a:ext cx="1508125" cy="119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51045" y="4350718"/>
            <a:ext cx="42383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Uses the speed of sound to calculate distance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5709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2467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Manometer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38133"/>
            <a:ext cx="3737863" cy="3931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6867" y="851128"/>
            <a:ext cx="30444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Measures pressure</a:t>
            </a:r>
          </a:p>
          <a:p>
            <a:pPr>
              <a:buFont typeface="Arial"/>
              <a:buChar char="•"/>
            </a:pPr>
            <a:endParaRPr lang="en-US" sz="28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547562" y="1555417"/>
          <a:ext cx="1816858" cy="499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9" name="Equation" r:id="rId4" imgW="508000" imgH="139700" progId="Equation.3">
                  <p:embed/>
                </p:oleObj>
              </mc:Choice>
              <mc:Fallback>
                <p:oleObj name="Equation" r:id="rId4" imgW="508000" imgH="139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7562" y="1555417"/>
                        <a:ext cx="1816858" cy="499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40" y="1148348"/>
            <a:ext cx="2895130" cy="4969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2063" b="12974"/>
          <a:stretch/>
        </p:blipFill>
        <p:spPr>
          <a:xfrm>
            <a:off x="97691" y="1071871"/>
            <a:ext cx="2880363" cy="2975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333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</a:t>
            </a:r>
            <a:r>
              <a:rPr lang="en-US" sz="3600" b="1" dirty="0" smtClean="0"/>
              <a:t>IDAR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999" y="646331"/>
            <a:ext cx="441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Light Detection And Ranging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843" y="1373709"/>
            <a:ext cx="2673593" cy="2673593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1290"/>
              </p:ext>
            </p:extLst>
          </p:nvPr>
        </p:nvGraphicFramePr>
        <p:xfrm>
          <a:off x="6387087" y="3172336"/>
          <a:ext cx="14319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0" name="Equation" r:id="rId5" imgW="469900" imgH="177800" progId="Equation.3">
                  <p:embed/>
                </p:oleObj>
              </mc:Choice>
              <mc:Fallback>
                <p:oleObj name="Equation" r:id="rId5" imgW="4699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87087" y="3172336"/>
                        <a:ext cx="1431925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905607" y="1373709"/>
            <a:ext cx="42383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Laser emits light, back-scatter or reflection recorded.  Uses the speed of light to calculate distance.</a:t>
            </a:r>
            <a:endParaRPr lang="en-US" sz="2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42179"/>
          <a:stretch/>
        </p:blipFill>
        <p:spPr>
          <a:xfrm>
            <a:off x="-14388" y="3887232"/>
            <a:ext cx="4919995" cy="269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3493" y="3875573"/>
            <a:ext cx="4080506" cy="27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6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9183"/>
            <a:ext cx="516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Global Positioning System</a:t>
            </a:r>
            <a:endParaRPr lang="en-US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9762" y="755548"/>
            <a:ext cx="3954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An array of 24+ satellites broadcast their current location and timestamp.</a:t>
            </a:r>
            <a:endParaRPr lang="en-US" sz="2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51045" y="3043238"/>
            <a:ext cx="4238393" cy="1938789"/>
            <a:chOff x="4751045" y="3043238"/>
            <a:chExt cx="4238393" cy="1938789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6014136"/>
                </p:ext>
              </p:extLst>
            </p:nvPr>
          </p:nvGraphicFramePr>
          <p:xfrm>
            <a:off x="6175375" y="3043238"/>
            <a:ext cx="1547813" cy="658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79" name="Equation" r:id="rId3" imgW="508000" imgH="215900" progId="Equation.3">
                    <p:embed/>
                  </p:oleObj>
                </mc:Choice>
                <mc:Fallback>
                  <p:oleObj name="Equation" r:id="rId3" imgW="508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175375" y="3043238"/>
                          <a:ext cx="1547813" cy="6588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4751045" y="3689365"/>
              <a:ext cx="4238393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 smtClean="0"/>
                <a:t>The speed of </a:t>
              </a:r>
              <a:r>
                <a:rPr lang="en-US" sz="2600" i="1" dirty="0" smtClean="0"/>
                <a:t>light</a:t>
              </a:r>
              <a:r>
                <a:rPr lang="en-US" sz="2600" dirty="0" smtClean="0"/>
                <a:t> is used to calculate distance from each satellite</a:t>
              </a:r>
              <a:endParaRPr lang="en-US" sz="26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03445" y="2099316"/>
            <a:ext cx="4238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GPS receivers </a:t>
            </a:r>
            <a:r>
              <a:rPr lang="en-US" sz="2200" i="1" dirty="0" smtClean="0"/>
              <a:t>listen</a:t>
            </a:r>
            <a:r>
              <a:rPr lang="en-US" sz="2200" dirty="0" smtClean="0"/>
              <a:t> for signals from satellites.</a:t>
            </a:r>
            <a:endParaRPr lang="en-US" sz="2200" dirty="0"/>
          </a:p>
        </p:txBody>
      </p:sp>
      <p:pic>
        <p:nvPicPr>
          <p:cNvPr id="9" name="Picture 8" descr="ConstellationGP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0" y="1897296"/>
            <a:ext cx="30480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0" y="584134"/>
            <a:ext cx="1874041" cy="1515182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428695" y="4427368"/>
            <a:ext cx="6385470" cy="2386003"/>
            <a:chOff x="1428695" y="4427368"/>
            <a:chExt cx="6385470" cy="2386003"/>
          </a:xfrm>
        </p:grpSpPr>
        <p:sp>
          <p:nvSpPr>
            <p:cNvPr id="22" name="TextBox 21"/>
            <p:cNvSpPr txBox="1"/>
            <p:nvPr/>
          </p:nvSpPr>
          <p:spPr>
            <a:xfrm>
              <a:off x="3575772" y="5274747"/>
              <a:ext cx="4238393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i="1" dirty="0" smtClean="0"/>
                <a:t>Trilateration</a:t>
              </a:r>
              <a:r>
                <a:rPr lang="en-US" sz="2600" dirty="0" smtClean="0"/>
                <a:t> is used to calculate the position of the receiver. </a:t>
              </a:r>
              <a:endParaRPr lang="en-US" sz="2600" i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8695" y="4427368"/>
              <a:ext cx="2395585" cy="2386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13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1482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Semiconductor Devices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9" y="1151997"/>
            <a:ext cx="2347504" cy="51571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827" y="583918"/>
            <a:ext cx="263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Diodes and LEDs</a:t>
            </a:r>
            <a:endParaRPr lang="en-US" sz="28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56" y="3887082"/>
            <a:ext cx="2701137" cy="27011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80345" y="583918"/>
            <a:ext cx="50636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Transistors</a:t>
            </a:r>
            <a:r>
              <a:rPr lang="en-US" sz="2400" dirty="0" smtClean="0"/>
              <a:t> – Used for </a:t>
            </a:r>
            <a:r>
              <a:rPr lang="en-US" sz="2400" b="1" dirty="0" smtClean="0"/>
              <a:t>amplifiers</a:t>
            </a:r>
            <a:r>
              <a:rPr lang="en-US" sz="2400" dirty="0" smtClean="0"/>
              <a:t> and </a:t>
            </a:r>
            <a:r>
              <a:rPr lang="en-US" sz="2400" b="1" dirty="0" smtClean="0"/>
              <a:t>logic circuits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4861063" y="1151997"/>
            <a:ext cx="3848227" cy="330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885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Integrated Circuits (I.C.s)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8348" y="604026"/>
            <a:ext cx="457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Wafers are diced up and packaged as IC chips.</a:t>
            </a:r>
            <a:endParaRPr lang="en-US" sz="2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319"/>
            <a:ext cx="4720347" cy="29187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8683" y="4384254"/>
            <a:ext cx="358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DIP – “Dual inline package”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553" y="723494"/>
            <a:ext cx="3861918" cy="28788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347" y="3764198"/>
            <a:ext cx="4063771" cy="2706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 l="22052" r="24559" b="9978"/>
          <a:stretch>
            <a:fillRect/>
          </a:stretch>
        </p:blipFill>
        <p:spPr>
          <a:xfrm>
            <a:off x="1455706" y="4845919"/>
            <a:ext cx="1628719" cy="18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6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6445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Cadmium Sulfide (</a:t>
            </a:r>
            <a:r>
              <a:rPr lang="en-US" sz="3600" b="1" dirty="0" err="1" smtClean="0"/>
              <a:t>CdS</a:t>
            </a:r>
            <a:r>
              <a:rPr lang="en-US" sz="3600" b="1" dirty="0" smtClean="0"/>
              <a:t>) Photocell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3684"/>
            <a:ext cx="4715314" cy="3141578"/>
          </a:xfrm>
          <a:prstGeom prst="rect">
            <a:avLst/>
          </a:prstGeom>
        </p:spPr>
      </p:pic>
      <p:pic>
        <p:nvPicPr>
          <p:cNvPr id="5" name="Picture 4" descr="Fig3_photocel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13" y="503321"/>
            <a:ext cx="4478180" cy="4991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843" y="1069473"/>
            <a:ext cx="43125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Resistance of Photocell changes when illuminated.</a:t>
            </a:r>
            <a:endParaRPr lang="en-US" sz="2600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228193"/>
              </p:ext>
            </p:extLst>
          </p:nvPr>
        </p:nvGraphicFramePr>
        <p:xfrm>
          <a:off x="5313698" y="5494420"/>
          <a:ext cx="332740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7" name="Equation" r:id="rId5" imgW="1054100" imgH="431800" progId="Equation.3">
                  <p:embed/>
                </p:oleObj>
              </mc:Choice>
              <mc:Fallback>
                <p:oleObj name="Equation" r:id="rId5" imgW="1054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3698" y="5494420"/>
                        <a:ext cx="3327400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17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240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Orientation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9791" y="665955"/>
            <a:ext cx="6423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Mechanical parts can rotate to various angles.</a:t>
            </a:r>
            <a:endParaRPr lang="en-US" sz="2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065814" y="1587500"/>
            <a:ext cx="4862286" cy="3772932"/>
            <a:chOff x="4065814" y="1866900"/>
            <a:chExt cx="4862286" cy="37729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814" y="1866900"/>
              <a:ext cx="4862286" cy="3403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65814" y="5270500"/>
              <a:ext cx="1533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Robot football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730"/>
            <a:ext cx="3924582" cy="383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6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2629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Tachometers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0233" y="808451"/>
            <a:ext cx="5100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Measures angular frequency </a:t>
            </a:r>
            <a:r>
              <a:rPr lang="en-US" sz="2200" i="1" dirty="0" err="1" smtClean="0"/>
              <a:t>ω</a:t>
            </a:r>
            <a:r>
              <a:rPr lang="en-US" sz="2200" dirty="0" smtClean="0"/>
              <a:t> or </a:t>
            </a:r>
            <a:r>
              <a:rPr lang="en-US" sz="2200" dirty="0" err="1" smtClean="0"/>
              <a:t>RPMs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Some work based on </a:t>
            </a:r>
            <a:r>
              <a:rPr lang="en-US" sz="2200" b="1" dirty="0" smtClean="0"/>
              <a:t>magnetic</a:t>
            </a:r>
            <a:r>
              <a:rPr lang="en-US" sz="2200" dirty="0" smtClean="0"/>
              <a:t> inductance.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72090" y="2269582"/>
            <a:ext cx="259365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14204" y="1175368"/>
            <a:ext cx="3037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Others work </a:t>
            </a:r>
            <a:r>
              <a:rPr lang="en-US" sz="2200" b="1" dirty="0" smtClean="0"/>
              <a:t>optically</a:t>
            </a:r>
          </a:p>
          <a:p>
            <a:pPr algn="ctr"/>
            <a:r>
              <a:rPr lang="en-US" sz="2200" dirty="0" smtClean="0"/>
              <a:t>(i.e. Lab 1 PS3 fan speed)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70032" y="1619930"/>
            <a:ext cx="3015692" cy="2554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3" y="1782050"/>
            <a:ext cx="2553539" cy="22439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419" y="4255641"/>
            <a:ext cx="345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fashioned ones are </a:t>
            </a:r>
            <a:r>
              <a:rPr lang="en-US" b="1" dirty="0" smtClean="0"/>
              <a:t>mechanical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0233" y="4608017"/>
            <a:ext cx="3980453" cy="2168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057" y="899276"/>
            <a:ext cx="2931646" cy="34334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8228" y="1082156"/>
            <a:ext cx="3050043" cy="3005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3700"/>
            <a:ext cx="240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Orientation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9269" y="577055"/>
            <a:ext cx="66558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Potentiometers</a:t>
            </a:r>
            <a:r>
              <a:rPr lang="en-US" sz="2600" dirty="0" smtClean="0"/>
              <a:t> convert angle into a resistance.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876" y="4320440"/>
            <a:ext cx="6019800" cy="224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6937" y="3958937"/>
            <a:ext cx="49325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Works like a voltage divider!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4795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26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Quadrature Encoders</a:t>
            </a:r>
            <a:endParaRPr lang="en-US" sz="3600" b="1" dirty="0"/>
          </a:p>
        </p:txBody>
      </p:sp>
      <p:pic>
        <p:nvPicPr>
          <p:cNvPr id="3" name="Picture 2" descr="fig1_Encoder_whe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1271728"/>
            <a:ext cx="6210300" cy="5397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7602" y="564753"/>
            <a:ext cx="87663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A</a:t>
            </a:r>
            <a:r>
              <a:rPr lang="en-US" sz="2600" b="1" dirty="0" smtClean="0"/>
              <a:t> Quadrature encoder </a:t>
            </a:r>
            <a:r>
              <a:rPr lang="en-US" sz="2600" dirty="0" smtClean="0"/>
              <a:t>counts electrical pulses as slotted wheel passes through a photocell.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5046149" y="1499423"/>
            <a:ext cx="409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Measures angular position and speed.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89" y="2351213"/>
            <a:ext cx="4097849" cy="34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4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381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Attitude (Orientation)</a:t>
            </a:r>
            <a:endParaRPr lang="en-US" sz="3600" b="1" dirty="0"/>
          </a:p>
        </p:txBody>
      </p:sp>
      <p:pic>
        <p:nvPicPr>
          <p:cNvPr id="5" name="Picture 4" descr="PR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243" y="1287196"/>
            <a:ext cx="6478933" cy="5150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91" y="665955"/>
            <a:ext cx="4951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Aircraft can rotate about 3-principle axes.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7557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127"/>
            <a:ext cx="216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Sensitivity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" y="3096334"/>
            <a:ext cx="3281675" cy="3451951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222070"/>
              </p:ext>
            </p:extLst>
          </p:nvPr>
        </p:nvGraphicFramePr>
        <p:xfrm>
          <a:off x="981075" y="2061803"/>
          <a:ext cx="14573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2" name="Equation" r:id="rId4" imgW="622300" imgH="431800" progId="Equation.3">
                  <p:embed/>
                </p:oleObj>
              </mc:Choice>
              <mc:Fallback>
                <p:oleObj name="Equation" r:id="rId4" imgW="622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2061803"/>
                        <a:ext cx="1457325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570" y="2540233"/>
            <a:ext cx="4009973" cy="40099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58510" y="689927"/>
            <a:ext cx="27946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Inclined Manometer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More sensitive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Less range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982570" y="5821842"/>
            <a:ext cx="224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www.dwyer-inst.com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029" y="674809"/>
            <a:ext cx="266927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U-tube Manometer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Less sensitive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Greater range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57938"/>
              </p:ext>
            </p:extLst>
          </p:nvPr>
        </p:nvGraphicFramePr>
        <p:xfrm>
          <a:off x="5419725" y="2061803"/>
          <a:ext cx="22018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3" name="Equation" r:id="rId7" imgW="939800" imgH="431800" progId="Equation.3">
                  <p:embed/>
                </p:oleObj>
              </mc:Choice>
              <mc:Fallback>
                <p:oleObj name="Equation" r:id="rId7" imgW="93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9725" y="2061803"/>
                        <a:ext cx="22018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2399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Gyroscopes</a:t>
            </a:r>
            <a:endParaRPr lang="en-US" sz="3600" b="1" dirty="0"/>
          </a:p>
        </p:txBody>
      </p:sp>
      <p:pic>
        <p:nvPicPr>
          <p:cNvPr id="11" name="Picture 10" descr="Gyroscope_oper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1" y="936870"/>
            <a:ext cx="3810000" cy="38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9330" y="599729"/>
            <a:ext cx="6823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Attitude</a:t>
            </a:r>
            <a:r>
              <a:rPr lang="en-US" sz="2600" dirty="0" smtClean="0"/>
              <a:t> can be measured using a gyroscope.</a:t>
            </a:r>
            <a:endParaRPr lang="en-US" sz="2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7651" y="4508979"/>
            <a:ext cx="41064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Conservation of angular momentum causes flywheel to maintain its orientation.</a:t>
            </a:r>
            <a:endParaRPr lang="en-US" sz="2600" dirty="0"/>
          </a:p>
        </p:txBody>
      </p:sp>
      <p:pic>
        <p:nvPicPr>
          <p:cNvPr id="23" name="Picture 22" descr="Mercury-spacecraft-contro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150" y="1698671"/>
            <a:ext cx="4942739" cy="35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3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83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Modern Accelerometers</a:t>
            </a:r>
            <a:endParaRPr lang="en-US" sz="3600" b="1" dirty="0"/>
          </a:p>
        </p:txBody>
      </p:sp>
      <p:pic>
        <p:nvPicPr>
          <p:cNvPr id="10" name="Picture 9" descr="MEMS_interdigi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01" y="3113461"/>
            <a:ext cx="4315436" cy="3309246"/>
          </a:xfrm>
          <a:prstGeom prst="rect">
            <a:avLst/>
          </a:prstGeom>
        </p:spPr>
      </p:pic>
      <p:pic>
        <p:nvPicPr>
          <p:cNvPr id="12" name="Picture 11" descr="MEMS_accelerome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98" y="1242151"/>
            <a:ext cx="4083841" cy="18499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33236" y="650993"/>
            <a:ext cx="3869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“</a:t>
            </a:r>
            <a:r>
              <a:rPr lang="en-US" sz="2600" b="1" dirty="0" err="1"/>
              <a:t>interdigitated</a:t>
            </a:r>
            <a:r>
              <a:rPr lang="en-US" sz="2600" dirty="0" smtClean="0"/>
              <a:t>” electrodes</a:t>
            </a:r>
            <a:endParaRPr lang="en-US" sz="2600" dirty="0"/>
          </a:p>
        </p:txBody>
      </p:sp>
      <p:pic>
        <p:nvPicPr>
          <p:cNvPr id="14" name="Picture 13" descr="iPhone4_3axis_gyro_MEM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24" y="3018255"/>
            <a:ext cx="3975156" cy="2961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524" y="5979746"/>
            <a:ext cx="28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3-axis gyro from an iPhone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651" y="856558"/>
            <a:ext cx="42383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Micro-Electro-Mechanical Systems (MEMS)</a:t>
            </a:r>
            <a:r>
              <a:rPr lang="en-US" sz="2600" dirty="0" smtClean="0"/>
              <a:t> have largely replace gyroscopes for </a:t>
            </a:r>
            <a:r>
              <a:rPr lang="en-US" sz="2600" dirty="0" err="1" smtClean="0"/>
              <a:t>intertial</a:t>
            </a:r>
            <a:r>
              <a:rPr lang="en-US" sz="2600" dirty="0" smtClean="0"/>
              <a:t> measurements.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891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8428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Attitude Heading Reference System (AHRS)</a:t>
            </a:r>
            <a:endParaRPr lang="en-US" sz="3600" b="1" dirty="0"/>
          </a:p>
        </p:txBody>
      </p:sp>
      <p:pic>
        <p:nvPicPr>
          <p:cNvPr id="2" name="Picture 1" descr="Honeywell_AH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000" y="2721252"/>
            <a:ext cx="2194560" cy="1932432"/>
          </a:xfrm>
          <a:prstGeom prst="rect">
            <a:avLst/>
          </a:prstGeom>
        </p:spPr>
      </p:pic>
      <p:pic>
        <p:nvPicPr>
          <p:cNvPr id="3" name="Picture 2" descr="Honeywell-Aerospace-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000" y="2225952"/>
            <a:ext cx="3390900" cy="49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652" y="799059"/>
            <a:ext cx="44632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Complete suite of accelerometers and gyroscopes for digital avionic systems.</a:t>
            </a:r>
            <a:endParaRPr lang="en-US" sz="2600" dirty="0"/>
          </a:p>
        </p:txBody>
      </p:sp>
      <p:pic>
        <p:nvPicPr>
          <p:cNvPr id="6" name="Picture 5" descr="Honeywell_ah-10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674" y="4027906"/>
            <a:ext cx="2194560" cy="1932432"/>
          </a:xfrm>
          <a:prstGeom prst="rect">
            <a:avLst/>
          </a:prstGeom>
        </p:spPr>
      </p:pic>
      <p:pic>
        <p:nvPicPr>
          <p:cNvPr id="7" name="Picture 6" descr="ahr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782" y="2609116"/>
            <a:ext cx="3291840" cy="3493008"/>
          </a:xfrm>
          <a:prstGeom prst="rect">
            <a:avLst/>
          </a:prstGeom>
        </p:spPr>
      </p:pic>
      <p:pic>
        <p:nvPicPr>
          <p:cNvPr id="8" name="Picture 7" descr="xsens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651" y="983590"/>
            <a:ext cx="15621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1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1782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Avionics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55" y="914724"/>
            <a:ext cx="5164667" cy="3537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890" y="2960605"/>
            <a:ext cx="5404888" cy="35728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333" y="47131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8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5560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Vendors and Manufacturers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93054" y="2598644"/>
            <a:ext cx="84048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Basic electronic components</a:t>
            </a:r>
            <a:r>
              <a:rPr lang="en-US" sz="2600" dirty="0" smtClean="0"/>
              <a:t> – </a:t>
            </a:r>
            <a:r>
              <a:rPr lang="en-US" sz="2600" dirty="0" err="1" smtClean="0"/>
              <a:t>Jameco</a:t>
            </a:r>
            <a:r>
              <a:rPr lang="en-US" sz="2600" dirty="0" smtClean="0"/>
              <a:t>, </a:t>
            </a:r>
            <a:r>
              <a:rPr lang="en-US" sz="2600" dirty="0" err="1" smtClean="0"/>
              <a:t>Digikey</a:t>
            </a:r>
            <a:r>
              <a:rPr lang="en-US" sz="2600" dirty="0" smtClean="0"/>
              <a:t>, and Mouser</a:t>
            </a:r>
            <a:endParaRPr lang="en-US" sz="2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191" y="700743"/>
            <a:ext cx="2589515" cy="1953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091" y="800556"/>
            <a:ext cx="2959100" cy="158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514" y="963004"/>
            <a:ext cx="2550679" cy="13413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651" y="4468407"/>
            <a:ext cx="41107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Omega Engineering</a:t>
            </a:r>
            <a:r>
              <a:rPr lang="en-US" sz="2600" dirty="0" smtClean="0"/>
              <a:t> Manufactures and sells many different temperature, pressure, and flow sensors</a:t>
            </a:r>
            <a:endParaRPr lang="en-US" sz="26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54" y="3803459"/>
            <a:ext cx="3810000" cy="546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16683" y="4501959"/>
            <a:ext cx="41107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Honeywell </a:t>
            </a:r>
          </a:p>
          <a:p>
            <a:pPr algn="ctr"/>
            <a:r>
              <a:rPr lang="en-US" sz="2600" dirty="0" smtClean="0"/>
              <a:t>Manufactures and sells a variety of sensors commonly used in AME industry</a:t>
            </a:r>
            <a:endParaRPr lang="en-US" sz="2600" b="1" dirty="0"/>
          </a:p>
        </p:txBody>
      </p:sp>
      <p:pic>
        <p:nvPicPr>
          <p:cNvPr id="20" name="Picture 19" descr="Honeywell-Aerospace-logo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5190" y="3804742"/>
            <a:ext cx="4543550" cy="6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2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113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Capacitive Pressure Transducer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012996"/>
            <a:ext cx="4967972" cy="336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23586" y="1381327"/>
            <a:ext cx="3550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Pressure pushes capacitor plates closer together</a:t>
            </a:r>
            <a:endParaRPr lang="en-US" sz="2400" dirty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5329579" y="2715505"/>
          <a:ext cx="3544189" cy="966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6" name="Equation" r:id="rId4" imgW="1447800" imgH="393700" progId="Equation.3">
                  <p:embed/>
                </p:oleObj>
              </mc:Choice>
              <mc:Fallback>
                <p:oleObj name="Equation" r:id="rId4" imgW="1447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579" y="2715505"/>
                        <a:ext cx="3544189" cy="9667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953364" y="4885839"/>
            <a:ext cx="6045999" cy="1337736"/>
            <a:chOff x="1113578" y="2302932"/>
            <a:chExt cx="6045999" cy="1337736"/>
          </a:xfrm>
        </p:grpSpPr>
        <p:sp>
          <p:nvSpPr>
            <p:cNvPr id="9" name="Rectangle 8"/>
            <p:cNvSpPr/>
            <p:nvPr/>
          </p:nvSpPr>
          <p:spPr>
            <a:xfrm>
              <a:off x="3403600" y="2302934"/>
              <a:ext cx="2455333" cy="13377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09395" y="2595546"/>
              <a:ext cx="20446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Capacitance-to-voltage IC chip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13579" y="2302932"/>
              <a:ext cx="1337735" cy="1337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13578" y="2504080"/>
              <a:ext cx="13377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Capacitive </a:t>
              </a:r>
              <a:r>
                <a:rPr lang="en-US" dirty="0" err="1"/>
                <a:t>p</a:t>
              </a:r>
              <a:r>
                <a:rPr lang="en-US" dirty="0" err="1" smtClean="0"/>
                <a:t>resssure</a:t>
              </a:r>
              <a:r>
                <a:rPr lang="en-US" dirty="0" smtClean="0"/>
                <a:t> sensor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1" idx="3"/>
            </p:cNvCxnSpPr>
            <p:nvPr/>
          </p:nvCxnSpPr>
          <p:spPr>
            <a:xfrm>
              <a:off x="2451314" y="2971800"/>
              <a:ext cx="952286" cy="846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521176" y="2753268"/>
              <a:ext cx="638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</a:t>
              </a:r>
              <a:r>
                <a:rPr lang="en-US" i="1" baseline="-25000" dirty="0" smtClean="0"/>
                <a:t>OUT</a:t>
              </a:r>
              <a:endParaRPr lang="en-US" i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858933" y="2937934"/>
              <a:ext cx="64928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416845" y="5086987"/>
            <a:ext cx="63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</a:t>
            </a:r>
            <a:r>
              <a:rPr lang="en-US" i="1" baseline="-25000" dirty="0" smtClean="0"/>
              <a:t>OUT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82" y="4373076"/>
            <a:ext cx="1862417" cy="21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rain_gaug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609560">
            <a:off x="-349315" y="1161032"/>
            <a:ext cx="4519039" cy="31629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884" y="162120"/>
            <a:ext cx="4503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Strain Gauge (or Gage)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3999" y="4724862"/>
            <a:ext cx="85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4.4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9339" y="3718418"/>
            <a:ext cx="4699177" cy="3015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9185" y="1159443"/>
            <a:ext cx="37227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Measures strain based on change in resistance</a:t>
            </a:r>
          </a:p>
          <a:p>
            <a:endParaRPr lang="en-US" sz="2800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510280" y="1159443"/>
          <a:ext cx="1498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3" name="Equation" r:id="rId5" imgW="419100" imgH="304800" progId="Equation.3">
                  <p:embed/>
                </p:oleObj>
              </mc:Choice>
              <mc:Fallback>
                <p:oleObj name="Equation" r:id="rId5" imgW="419100" imgH="304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0280" y="1159443"/>
                        <a:ext cx="1498600" cy="109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4140979" y="2544438"/>
          <a:ext cx="24511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4" name="Equation" r:id="rId7" imgW="685800" imgH="304800" progId="Equation.3">
                  <p:embed/>
                </p:oleObj>
              </mc:Choice>
              <mc:Fallback>
                <p:oleObj name="Equation" r:id="rId7" imgW="685800" imgH="304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979" y="2544438"/>
                        <a:ext cx="2451100" cy="109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107121" y="2742525"/>
            <a:ext cx="1621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/>
              <a:t>G</a:t>
            </a:r>
            <a:r>
              <a:rPr lang="en-US" sz="2000" i="1" baseline="-25000" dirty="0" err="1" smtClean="0"/>
              <a:t>e</a:t>
            </a:r>
            <a:r>
              <a:rPr lang="en-US" sz="2000" i="1" dirty="0" smtClean="0"/>
              <a:t> </a:t>
            </a:r>
            <a:r>
              <a:rPr lang="en-US" sz="2000" dirty="0" smtClean="0"/>
              <a:t>≈ 2 </a:t>
            </a:r>
            <a:br>
              <a:rPr lang="en-US" sz="2000" dirty="0" smtClean="0"/>
            </a:br>
            <a:r>
              <a:rPr lang="en-US" sz="2000" dirty="0" smtClean="0"/>
              <a:t>“gage factor”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436" y="5261604"/>
            <a:ext cx="37227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Often wired up in a </a:t>
            </a:r>
            <a:r>
              <a:rPr lang="en-US" sz="2800" i="1" dirty="0" err="1" smtClean="0"/>
              <a:t>Wheatsone</a:t>
            </a:r>
            <a:r>
              <a:rPr lang="en-US" sz="2800" i="1" dirty="0" smtClean="0"/>
              <a:t> bridge </a:t>
            </a:r>
            <a:r>
              <a:rPr lang="en-US" sz="2800" dirty="0" err="1"/>
              <a:t>c</a:t>
            </a:r>
            <a:r>
              <a:rPr lang="en-US" sz="2800" dirty="0" err="1" smtClean="0"/>
              <a:t>onfigurartion</a:t>
            </a:r>
            <a:endParaRPr lang="en-US" sz="2800" dirty="0" smtClean="0"/>
          </a:p>
          <a:p>
            <a:pPr algn="ctr"/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2293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Thermistor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4450" y="793946"/>
            <a:ext cx="74553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Works the same as an RTD, except the sensing material is made of a </a:t>
            </a:r>
            <a:r>
              <a:rPr lang="en-US" sz="2600" i="1" dirty="0" smtClean="0"/>
              <a:t>ceramic or a semiconductor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929689" y="1836503"/>
            <a:ext cx="19701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Steinhart Eq.</a:t>
            </a:r>
            <a:endParaRPr lang="en-US" sz="2600" b="1" dirty="0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50449"/>
              </p:ext>
            </p:extLst>
          </p:nvPr>
        </p:nvGraphicFramePr>
        <p:xfrm>
          <a:off x="5588293" y="2605953"/>
          <a:ext cx="3124352" cy="1033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1" name="Equation" r:id="rId3" imgW="1270000" imgH="419100" progId="Equation.3">
                  <p:embed/>
                </p:oleObj>
              </mc:Choice>
              <mc:Fallback>
                <p:oleObj name="Equation" r:id="rId3" imgW="1270000" imgH="419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293" y="2605953"/>
                        <a:ext cx="3124352" cy="10332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88293" y="4169687"/>
            <a:ext cx="29334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Non-linear response</a:t>
            </a:r>
            <a:endParaRPr lang="en-US" sz="2600" dirty="0"/>
          </a:p>
        </p:txBody>
      </p:sp>
      <p:graphicFrame>
        <p:nvGraphicFramePr>
          <p:cNvPr id="194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207894"/>
              </p:ext>
            </p:extLst>
          </p:nvPr>
        </p:nvGraphicFramePr>
        <p:xfrm>
          <a:off x="5588293" y="4787743"/>
          <a:ext cx="3184567" cy="1255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2" name="Equation" r:id="rId5" imgW="1130300" imgH="444500" progId="Equation.3">
                  <p:embed/>
                </p:oleObj>
              </mc:Choice>
              <mc:Fallback>
                <p:oleObj name="Equation" r:id="rId5" imgW="1130300" imgH="4445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293" y="4787743"/>
                        <a:ext cx="3184567" cy="125547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25" y="2515643"/>
            <a:ext cx="4694447" cy="2910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7747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RTD – Resistance Temperature Detector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60" y="2007671"/>
            <a:ext cx="4225436" cy="2928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884" y="962380"/>
            <a:ext cx="8338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resistivity of a </a:t>
            </a:r>
            <a:r>
              <a:rPr lang="en-US" sz="2400" i="1" dirty="0" smtClean="0"/>
              <a:t>metal </a:t>
            </a:r>
            <a:r>
              <a:rPr lang="en-US" sz="2400" dirty="0" smtClean="0"/>
              <a:t>changes linearly with temperature.</a:t>
            </a:r>
            <a:endParaRPr lang="en-US" sz="2400" dirty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998555"/>
              </p:ext>
            </p:extLst>
          </p:nvPr>
        </p:nvGraphicFramePr>
        <p:xfrm>
          <a:off x="1042688" y="1703385"/>
          <a:ext cx="2771449" cy="119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1" name="Equation" r:id="rId4" imgW="914400" imgH="393700" progId="Equation.3">
                  <p:embed/>
                </p:oleObj>
              </mc:Choice>
              <mc:Fallback>
                <p:oleObj name="Equation" r:id="rId4" imgW="9144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688" y="1703385"/>
                        <a:ext cx="2771449" cy="11961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54" y="3347140"/>
            <a:ext cx="3799159" cy="2849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296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Thermocouple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86349" y="6079487"/>
            <a:ext cx="97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4.18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5884" y="808451"/>
            <a:ext cx="84819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Uses the thermoelectric effect to convert temperature to voltage.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Two </a:t>
            </a:r>
            <a:r>
              <a:rPr lang="en-US" sz="2400" i="1" dirty="0" smtClean="0"/>
              <a:t>different</a:t>
            </a:r>
            <a:r>
              <a:rPr lang="en-US" sz="2400" dirty="0" smtClean="0"/>
              <a:t> metals form a junction – </a:t>
            </a:r>
            <a:r>
              <a:rPr lang="en-US" sz="2400" dirty="0" err="1" smtClean="0"/>
              <a:t>Seebeck</a:t>
            </a:r>
            <a:r>
              <a:rPr lang="en-US" sz="2400" dirty="0" smtClean="0"/>
              <a:t> effect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Thermocouple “type” refers to what metals it uses (Type K, Type J, etc.)</a:t>
            </a:r>
            <a:endParaRPr lang="en-US" sz="2400" i="1" dirty="0" smtClean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1% accuracy over a wide a temperature range!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974" y="2932058"/>
            <a:ext cx="2440062" cy="29471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2038" y="3550087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  <p:pic>
        <p:nvPicPr>
          <p:cNvPr id="8" name="Picture 7" descr="Thermocouples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5884" y="3321034"/>
            <a:ext cx="4648200" cy="26503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148" y="5820299"/>
            <a:ext cx="726971" cy="7269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6200000" flipV="1">
            <a:off x="3008284" y="5774592"/>
            <a:ext cx="483860" cy="148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2270" y="5953874"/>
            <a:ext cx="3806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IC chip to amplify and </a:t>
            </a:r>
            <a:r>
              <a:rPr lang="en-US" sz="2000" i="1" dirty="0" err="1" smtClean="0"/>
              <a:t>linearize</a:t>
            </a:r>
            <a:r>
              <a:rPr lang="en-US" sz="2000" i="1" dirty="0" smtClean="0"/>
              <a:t> </a:t>
            </a:r>
            <a:r>
              <a:rPr lang="en-US" sz="2000" dirty="0" smtClean="0"/>
              <a:t>the output such that </a:t>
            </a:r>
            <a:r>
              <a:rPr lang="en-US" sz="2000" i="1" dirty="0" smtClean="0"/>
              <a:t>V</a:t>
            </a:r>
            <a:r>
              <a:rPr lang="en-US" sz="2000" dirty="0" smtClean="0"/>
              <a:t> = (10 mV/C)*</a:t>
            </a:r>
            <a:r>
              <a:rPr lang="en-US" sz="2000" i="1" dirty="0" smtClean="0"/>
              <a:t>T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257" y="3190919"/>
            <a:ext cx="1815558" cy="260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207"/>
            <a:ext cx="422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Black Body Radiation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37932"/>
            <a:ext cx="772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Warm objects emit “black body radiation”.</a:t>
            </a:r>
            <a:endParaRPr lang="en-US" sz="2400" i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359247"/>
              </p:ext>
            </p:extLst>
          </p:nvPr>
        </p:nvGraphicFramePr>
        <p:xfrm>
          <a:off x="1474937" y="4577318"/>
          <a:ext cx="3021708" cy="9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9" name="Equation" r:id="rId3" imgW="1498600" imgH="495300" progId="Equation.3">
                  <p:embed/>
                </p:oleObj>
              </mc:Choice>
              <mc:Fallback>
                <p:oleObj name="Equation" r:id="rId3" imgW="1498600" imgH="495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937" y="4577318"/>
                        <a:ext cx="3021708" cy="99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489800"/>
              </p:ext>
            </p:extLst>
          </p:nvPr>
        </p:nvGraphicFramePr>
        <p:xfrm>
          <a:off x="5278187" y="4930726"/>
          <a:ext cx="1683083" cy="50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0" name="Equation" r:id="rId5" imgW="596900" imgH="177800" progId="Equation.3">
                  <p:embed/>
                </p:oleObj>
              </mc:Choice>
              <mc:Fallback>
                <p:oleObj name="Equation" r:id="rId5" imgW="5969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187" y="4930726"/>
                        <a:ext cx="1683083" cy="50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87234" y="6489261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r="33172"/>
          <a:stretch/>
        </p:blipFill>
        <p:spPr>
          <a:xfrm>
            <a:off x="193311" y="1865946"/>
            <a:ext cx="2579856" cy="20923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2431" y="1435059"/>
            <a:ext cx="2051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T~300K </a:t>
            </a:r>
            <a:r>
              <a:rPr lang="en-US" sz="2200" b="1" dirty="0" smtClean="0"/>
              <a:t>Infrared</a:t>
            </a:r>
            <a:endParaRPr lang="en-US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6317" y="1865946"/>
            <a:ext cx="2793412" cy="20923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5259" y="1435059"/>
            <a:ext cx="1697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T~1000K </a:t>
            </a:r>
            <a:r>
              <a:rPr lang="en-US" sz="2200" b="1" dirty="0" smtClean="0"/>
              <a:t>Red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70042" y="1435059"/>
            <a:ext cx="2533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&gt;5000K </a:t>
            </a:r>
            <a:r>
              <a:rPr lang="en-US" sz="2200" b="1" dirty="0" smtClean="0"/>
              <a:t>“White hot”</a:t>
            </a:r>
            <a:endParaRPr lang="en-US" sz="2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8248" y="1969610"/>
            <a:ext cx="2795752" cy="1891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842</Words>
  <Application>Microsoft Macintosh PowerPoint</Application>
  <PresentationFormat>On-screen Show (4:3)</PresentationFormat>
  <Paragraphs>133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Office Theme</vt:lpstr>
      <vt:lpstr>Equation</vt:lpstr>
      <vt:lpstr>Microsoft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Rumbach</dc:creator>
  <cp:lastModifiedBy>Paul Rumbach</cp:lastModifiedBy>
  <cp:revision>170</cp:revision>
  <dcterms:created xsi:type="dcterms:W3CDTF">2015-02-24T18:45:41Z</dcterms:created>
  <dcterms:modified xsi:type="dcterms:W3CDTF">2020-11-06T17:18:51Z</dcterms:modified>
</cp:coreProperties>
</file>